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3"/>
  </p:notesMasterIdLst>
  <p:handoutMasterIdLst>
    <p:handoutMasterId r:id="rId24"/>
  </p:handoutMasterIdLst>
  <p:sldIdLst>
    <p:sldId id="256" r:id="rId5"/>
    <p:sldId id="258" r:id="rId6"/>
    <p:sldId id="260" r:id="rId7"/>
    <p:sldId id="275" r:id="rId8"/>
    <p:sldId id="276" r:id="rId9"/>
    <p:sldId id="277" r:id="rId10"/>
    <p:sldId id="274" r:id="rId11"/>
    <p:sldId id="279" r:id="rId12"/>
    <p:sldId id="280" r:id="rId13"/>
    <p:sldId id="281" r:id="rId14"/>
    <p:sldId id="282" r:id="rId15"/>
    <p:sldId id="284" r:id="rId16"/>
    <p:sldId id="285" r:id="rId17"/>
    <p:sldId id="286" r:id="rId18"/>
    <p:sldId id="287" r:id="rId19"/>
    <p:sldId id="288" r:id="rId20"/>
    <p:sldId id="283"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88" d="100"/>
          <a:sy n="88" d="100"/>
        </p:scale>
        <p:origin x="466" y="4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2/22/2023</a:t>
            </a:fld>
            <a:endParaRPr lang="en-US" dirty="0"/>
          </a:p>
        </p:txBody>
      </p:sp>
      <p:sp>
        <p:nvSpPr>
          <p:cNvPr id="4" name="Footer Placeholder 3">
            <a:extLst>
              <a:ext uri="{FF2B5EF4-FFF2-40B4-BE49-F238E27FC236}">
                <a16:creationId xmlns=""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113996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132039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320132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298098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306843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48810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24152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2805730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2/22/2023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TextBox 6"/>
          <p:cNvSpPr txBox="1"/>
          <p:nvPr/>
        </p:nvSpPr>
        <p:spPr>
          <a:xfrm>
            <a:off x="448574" y="17264"/>
            <a:ext cx="11386868" cy="1446550"/>
          </a:xfrm>
          <a:prstGeom prst="rect">
            <a:avLst/>
          </a:prstGeom>
          <a:noFill/>
        </p:spPr>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TECHNO ENGINEERING COLLEGE BANIPUR</a:t>
            </a:r>
            <a:endParaRPr lang="en-US" sz="4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337" y="1495319"/>
            <a:ext cx="1672779" cy="162742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186" y="1489671"/>
            <a:ext cx="1708907" cy="163306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 y="3347055"/>
            <a:ext cx="12191979" cy="923330"/>
          </a:xfrm>
          <a:prstGeom prst="rect">
            <a:avLst/>
          </a:prstGeom>
          <a:noFill/>
        </p:spPr>
        <p:txBody>
          <a:bodyPr wrap="square" rtlCol="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IOT Early Flood Detection &amp; Avoidance</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6557223" y="6067293"/>
            <a:ext cx="4830793" cy="369332"/>
          </a:xfrm>
          <a:prstGeom prst="rect">
            <a:avLst/>
          </a:prstGeom>
          <a:noFill/>
        </p:spPr>
        <p:txBody>
          <a:bodyPr wrap="square" rtlCol="0">
            <a:spAutoFit/>
          </a:bodyPr>
          <a:lstStyle/>
          <a:p>
            <a:r>
              <a:rPr lang="en-US" dirty="0" smtClean="0"/>
              <a:t>- Department of Electronics &amp; Communication</a:t>
            </a:r>
            <a:endParaRPr lang="en-US" dirty="0"/>
          </a:p>
        </p:txBody>
      </p:sp>
      <p:sp>
        <p:nvSpPr>
          <p:cNvPr id="12" name="TextBox 11"/>
          <p:cNvSpPr txBox="1"/>
          <p:nvPr/>
        </p:nvSpPr>
        <p:spPr>
          <a:xfrm>
            <a:off x="448574" y="4759154"/>
            <a:ext cx="2708695" cy="584775"/>
          </a:xfrm>
          <a:prstGeom prst="rect">
            <a:avLst/>
          </a:prstGeom>
          <a:noFill/>
        </p:spPr>
        <p:txBody>
          <a:bodyPr wrap="square" rtlCol="0">
            <a:spAutoFit/>
          </a:bodyPr>
          <a:lstStyle/>
          <a:p>
            <a:r>
              <a:rPr lang="en-US" sz="3200" dirty="0" smtClean="0"/>
              <a:t>Presented by </a:t>
            </a:r>
            <a:endParaRPr lang="en-US" sz="3200" dirty="0"/>
          </a:p>
        </p:txBody>
      </p:sp>
      <p:cxnSp>
        <p:nvCxnSpPr>
          <p:cNvPr id="14" name="Straight Connector 13"/>
          <p:cNvCxnSpPr/>
          <p:nvPr/>
        </p:nvCxnSpPr>
        <p:spPr>
          <a:xfrm>
            <a:off x="2932981" y="4344515"/>
            <a:ext cx="25880" cy="1443603"/>
          </a:xfrm>
          <a:prstGeom prst="line">
            <a:avLst/>
          </a:prstGeom>
          <a:ln w="57150"/>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3101192" y="4471971"/>
            <a:ext cx="6219645" cy="1200329"/>
          </a:xfrm>
          <a:prstGeom prst="rect">
            <a:avLst/>
          </a:prstGeom>
          <a:noFill/>
        </p:spPr>
        <p:txBody>
          <a:bodyPr wrap="square" rtlCol="0">
            <a:spAutoFit/>
          </a:bodyPr>
          <a:lstStyle/>
          <a:p>
            <a:r>
              <a:rPr lang="en-US" sz="2400" dirty="0" smtClean="0"/>
              <a:t>Sourav Paul (24400319006)</a:t>
            </a:r>
          </a:p>
          <a:p>
            <a:r>
              <a:rPr lang="en-US" sz="2400" dirty="0" smtClean="0"/>
              <a:t/>
            </a:r>
            <a:br>
              <a:rPr lang="en-US" sz="2400" dirty="0" smtClean="0"/>
            </a:br>
            <a:r>
              <a:rPr lang="en-US" sz="2400" dirty="0" smtClean="0"/>
              <a:t>Aditya Shee (24400319013)</a:t>
            </a:r>
            <a:endParaRPr lang="en-US" sz="2400" dirty="0"/>
          </a:p>
        </p:txBody>
      </p:sp>
      <p:sp>
        <p:nvSpPr>
          <p:cNvPr id="16" name="TextBox 15"/>
          <p:cNvSpPr txBox="1"/>
          <p:nvPr/>
        </p:nvSpPr>
        <p:spPr>
          <a:xfrm>
            <a:off x="4520242" y="5611305"/>
            <a:ext cx="8082952" cy="461665"/>
          </a:xfrm>
          <a:prstGeom prst="rect">
            <a:avLst/>
          </a:prstGeom>
          <a:noFill/>
        </p:spPr>
        <p:txBody>
          <a:bodyPr wrap="square" rtlCol="0">
            <a:spAutoFit/>
          </a:bodyPr>
          <a:lstStyle/>
          <a:p>
            <a:r>
              <a:rPr lang="en-US" sz="2400" dirty="0" smtClean="0"/>
              <a:t>Under Guidance of : Asst. Prof. Mrs. Tanushree Saha Sarkar</a:t>
            </a:r>
            <a:endParaRPr lang="en-US" sz="2400" dirty="0"/>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4190"/>
            <a:ext cx="10131425"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software implementation</a:t>
            </a:r>
            <a:endParaRPr lang="en-US" sz="4400" u="sng"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68216" y="744588"/>
            <a:ext cx="5568349" cy="5975389"/>
          </a:xfrm>
        </p:spPr>
        <p:txBody>
          <a:bodyPr>
            <a:normAutofit/>
          </a:bodyPr>
          <a:lstStyle/>
          <a:p>
            <a:r>
              <a:rPr lang="en-US" sz="2000" dirty="0">
                <a:latin typeface="Times New Roman" panose="02020603050405020304" pitchFamily="18" charset="0"/>
                <a:cs typeface="Times New Roman" panose="02020603050405020304" pitchFamily="18" charset="0"/>
              </a:rPr>
              <a:t>For software part we have integrated our system with android we developed an android system that is fully capable of monitoring the system environment.</a:t>
            </a:r>
          </a:p>
          <a:p>
            <a:r>
              <a:rPr lang="en-US" sz="2000" dirty="0">
                <a:latin typeface="Times New Roman" panose="02020603050405020304" pitchFamily="18" charset="0"/>
                <a:cs typeface="Times New Roman" panose="02020603050405020304" pitchFamily="18" charset="0"/>
              </a:rPr>
              <a:t>This is done using the data sent by the system. Using an android app makes it for mobile and convenient to use as the app is just one click away. Every detail related to the system can be viewed in this app. It can notify the user if there is any possibility of flood to occur. </a:t>
            </a:r>
          </a:p>
          <a:p>
            <a:r>
              <a:rPr lang="en-US" sz="2000" dirty="0">
                <a:latin typeface="Times New Roman" panose="02020603050405020304" pitchFamily="18" charset="0"/>
                <a:cs typeface="Times New Roman" panose="02020603050405020304" pitchFamily="18" charset="0"/>
              </a:rPr>
              <a:t>For e.g. certain rise in water flow increasing the overall water level of the dam/container (in our case) the application is versatile enough to let the user know about this and report it before hand in order to avoid any form of casualties.</a:t>
            </a:r>
          </a:p>
          <a:p>
            <a:pPr lvl="0"/>
            <a:endParaRPr lang="en-US"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796951" y="1113451"/>
            <a:ext cx="5400136" cy="4401205"/>
          </a:xfrm>
          <a:prstGeom prst="rect">
            <a:avLst/>
          </a:prstGeom>
          <a:noFill/>
        </p:spPr>
        <p:txBody>
          <a:bodyPr wrap="square" rtlCol="0">
            <a:spAutoFit/>
          </a:bodyPr>
          <a:lstStyle/>
          <a:p>
            <a:r>
              <a:rPr lang="en-US" sz="2000" dirty="0"/>
              <a:t>The application can also to be used to monitor sensor data in real time that is it can provide</a:t>
            </a:r>
            <a:r>
              <a:rPr lang="en-US" sz="2000" dirty="0" smtClean="0"/>
              <a:t>:</a:t>
            </a:r>
          </a:p>
          <a:p>
            <a:endParaRPr lang="en-US" sz="2000" dirty="0"/>
          </a:p>
          <a:p>
            <a:pPr lvl="0"/>
            <a:r>
              <a:rPr lang="en-US" sz="2000" dirty="0" smtClean="0"/>
              <a:t>i)   Distance </a:t>
            </a:r>
            <a:r>
              <a:rPr lang="en-US" sz="2000" dirty="0"/>
              <a:t>from ultrasonic sensor to water.</a:t>
            </a:r>
          </a:p>
          <a:p>
            <a:pPr lvl="0"/>
            <a:r>
              <a:rPr lang="en-US" sz="2000" dirty="0" smtClean="0"/>
              <a:t>ii)   The </a:t>
            </a:r>
            <a:r>
              <a:rPr lang="en-US" sz="2000" dirty="0"/>
              <a:t>flow rate of water.</a:t>
            </a:r>
          </a:p>
          <a:p>
            <a:pPr lvl="0"/>
            <a:r>
              <a:rPr lang="en-US" sz="2000" dirty="0" smtClean="0"/>
              <a:t>iii)   Total </a:t>
            </a:r>
            <a:r>
              <a:rPr lang="en-US" sz="2000" dirty="0"/>
              <a:t>volume of water and</a:t>
            </a:r>
          </a:p>
          <a:p>
            <a:pPr marL="514350" lvl="0" indent="-514350">
              <a:buAutoNum type="romanLcParenR" startAt="4"/>
            </a:pPr>
            <a:r>
              <a:rPr lang="en-US" sz="2000" dirty="0" smtClean="0"/>
              <a:t>Temperature </a:t>
            </a:r>
            <a:r>
              <a:rPr lang="en-US" sz="2000" dirty="0"/>
              <a:t>and humidity</a:t>
            </a:r>
            <a:r>
              <a:rPr lang="en-US" sz="2000" dirty="0" smtClean="0"/>
              <a:t>.</a:t>
            </a:r>
          </a:p>
          <a:p>
            <a:pPr lvl="0"/>
            <a:endParaRPr lang="en-US" sz="2000" dirty="0"/>
          </a:p>
          <a:p>
            <a:r>
              <a:rPr lang="en-US" sz="2000" dirty="0" smtClean="0"/>
              <a:t>	All </a:t>
            </a:r>
            <a:r>
              <a:rPr lang="en-US" sz="2000" dirty="0"/>
              <a:t>these features provided by the application can be efficiently used by any individual to monitor the system. It is user friendly and avoids complication of different data used as the user is only provided with what really is important.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548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Title 6"/>
          <p:cNvSpPr>
            <a:spLocks noGrp="1"/>
          </p:cNvSpPr>
          <p:nvPr>
            <p:ph type="ctrTitle"/>
          </p:nvPr>
        </p:nvSpPr>
        <p:spPr>
          <a:xfrm>
            <a:off x="20" y="10"/>
            <a:ext cx="10737013" cy="883407"/>
          </a:xfrm>
        </p:spPr>
        <p:txBody>
          <a:bodyPr>
            <a:normAutofit/>
          </a:bodyPr>
          <a:lstStyle/>
          <a:p>
            <a:pPr algn="l"/>
            <a:r>
              <a:rPr lang="en-US" sz="4400" u="sng" dirty="0" smtClean="0">
                <a:latin typeface="Times New Roman" panose="02020603050405020304" pitchFamily="18" charset="0"/>
                <a:cs typeface="Times New Roman" panose="02020603050405020304" pitchFamily="18" charset="0"/>
              </a:rPr>
              <a:t>Future scope</a:t>
            </a:r>
            <a:endParaRPr lang="en-US" sz="4400" u="sng" dirty="0">
              <a:latin typeface="Times New Roman" panose="02020603050405020304" pitchFamily="18" charset="0"/>
              <a:cs typeface="Times New Roman" panose="02020603050405020304" pitchFamily="18" charset="0"/>
            </a:endParaRPr>
          </a:p>
        </p:txBody>
      </p:sp>
      <p:sp>
        <p:nvSpPr>
          <p:cNvPr id="8" name="Subtitle 7"/>
          <p:cNvSpPr>
            <a:spLocks noGrp="1"/>
          </p:cNvSpPr>
          <p:nvPr>
            <p:ph type="subTitle" idx="1"/>
          </p:nvPr>
        </p:nvSpPr>
        <p:spPr>
          <a:xfrm>
            <a:off x="261666" y="1064562"/>
            <a:ext cx="7855791" cy="5379370"/>
          </a:xfrm>
        </p:spPr>
        <p:txBody>
          <a:bodyPr>
            <a:noAutofit/>
          </a:bodyPr>
          <a:lstStyle/>
          <a:p>
            <a:pPr marL="342900" indent="-342900" algn="l">
              <a:buFont typeface="Arial" panose="020B0604020202020204" pitchFamily="34" charset="0"/>
              <a:buChar char="•"/>
            </a:pPr>
            <a:r>
              <a:rPr lang="en-US" sz="2000" cap="none" dirty="0" smtClean="0">
                <a:latin typeface="Times New Roman" panose="02020603050405020304" pitchFamily="18" charset="0"/>
                <a:cs typeface="Times New Roman" panose="02020603050405020304" pitchFamily="18" charset="0"/>
              </a:rPr>
              <a:t>To detect a flood the system observes various natural factors, which includes humidity, temperature, water level and flow level. To collect data of mentioned natural factors the system consist of different sensors which collects data for individual parameters. For detecting changes in humidity and temperature the system has a DHT11 digital temperature humidity sensor. It is a advanced sensor module with consists of resistive humidity and temperature detection components. The water level is always under observation by a float sensor, which work by opening and closing circuits (dry contacts) as water levels rise and fall. It normally rest in the closed position, meaning the circuit is incomplete and no electricity is passing through the wires yet. Once the water level drops below a predetermined point, the circuit completes itself and sends electricity through the completed circuit to trigger an alarm. The flow sensor on the system keeps eye on the flow of water.</a:t>
            </a:r>
          </a:p>
          <a:p>
            <a:pPr marL="342900" indent="-342900" algn="l">
              <a:buFont typeface="Arial" panose="020B0604020202020204" pitchFamily="34" charset="0"/>
              <a:buChar char="•"/>
            </a:pPr>
            <a:r>
              <a:rPr lang="en-US" sz="2000" cap="none" dirty="0" smtClean="0"/>
              <a:t>The water flow sensor consists of a plastic valve body, a water rotor, and a hall-effect sensor. When water flows through the rotor, rotor rolls. Its speed changes with different rate of flow.</a:t>
            </a:r>
            <a:br>
              <a:rPr lang="en-US" sz="2000" cap="none" dirty="0" smtClean="0"/>
            </a:br>
            <a:endParaRPr lang="en-US" sz="2000" cap="none" dirty="0" smtClean="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cap="none" dirty="0">
              <a:latin typeface="Times New Roman" panose="02020603050405020304" pitchFamily="18" charset="0"/>
              <a:cs typeface="Times New Roman" panose="02020603050405020304" pitchFamily="18" charset="0"/>
            </a:endParaRPr>
          </a:p>
        </p:txBody>
      </p:sp>
      <p:sp>
        <p:nvSpPr>
          <p:cNvPr id="2" name="TextBox 1"/>
          <p:cNvSpPr txBox="1"/>
          <p:nvPr/>
        </p:nvSpPr>
        <p:spPr>
          <a:xfrm>
            <a:off x="8298611" y="1199072"/>
            <a:ext cx="3433314"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also consist of a HC-SR04 Ultrasonic Range Finder Distance Sensor. The Ultrasonic sensor works on the principle of SONAR and is designed to measure the distance using ultrasonic wave to determine the distance of an object from the sensor. All the sensors are connected to </a:t>
            </a:r>
            <a:r>
              <a:rPr lang="en-US" sz="2000" dirty="0" err="1">
                <a:latin typeface="Times New Roman" panose="02020603050405020304" pitchFamily="18" charset="0"/>
                <a:cs typeface="Times New Roman" panose="02020603050405020304" pitchFamily="18" charset="0"/>
              </a:rPr>
              <a:t>Arduino</a:t>
            </a:r>
            <a:r>
              <a:rPr lang="en-US" sz="2000" dirty="0">
                <a:latin typeface="Times New Roman" panose="02020603050405020304" pitchFamily="18" charset="0"/>
                <a:cs typeface="Times New Roman" panose="02020603050405020304" pitchFamily="18" charset="0"/>
              </a:rPr>
              <a:t> UNO, which processes and saves data. The system has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feature, which is useful to access the system and its data over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2333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report</a:t>
            </a:r>
            <a:endParaRPr lang="en-US" dirty="0"/>
          </a:p>
        </p:txBody>
      </p:sp>
      <p:sp>
        <p:nvSpPr>
          <p:cNvPr id="3" name="Content Placeholder 2"/>
          <p:cNvSpPr>
            <a:spLocks noGrp="1"/>
          </p:cNvSpPr>
          <p:nvPr>
            <p:ph idx="1"/>
          </p:nvPr>
        </p:nvSpPr>
        <p:spPr/>
        <p:txBody>
          <a:bodyPr>
            <a:normAutofit/>
          </a:bodyPr>
          <a:lstStyle/>
          <a:p>
            <a:r>
              <a:rPr lang="en-US" sz="2400" dirty="0" smtClean="0"/>
              <a:t>Learn about the function and significance of the components.</a:t>
            </a:r>
          </a:p>
          <a:p>
            <a:r>
              <a:rPr lang="en-US" sz="2400" dirty="0" smtClean="0"/>
              <a:t>Learn about </a:t>
            </a:r>
            <a:r>
              <a:rPr lang="en-US" sz="2400" dirty="0" err="1" smtClean="0"/>
              <a:t>Arduino</a:t>
            </a:r>
            <a:r>
              <a:rPr lang="en-US" sz="2400" dirty="0" smtClean="0"/>
              <a:t>-Uno Programming.</a:t>
            </a:r>
          </a:p>
          <a:p>
            <a:r>
              <a:rPr lang="en-US" sz="2400" dirty="0" smtClean="0"/>
              <a:t>Learn how to code to control different sensors attached with </a:t>
            </a:r>
            <a:r>
              <a:rPr lang="en-US" sz="2400" dirty="0" err="1" smtClean="0"/>
              <a:t>arduino</a:t>
            </a:r>
            <a:r>
              <a:rPr lang="en-US" sz="2400" dirty="0" smtClean="0"/>
              <a:t> board.</a:t>
            </a:r>
          </a:p>
          <a:p>
            <a:endParaRPr lang="en-US" sz="2400" dirty="0" smtClean="0"/>
          </a:p>
          <a:p>
            <a:endParaRPr lang="en-US" sz="2400" dirty="0"/>
          </a:p>
        </p:txBody>
      </p:sp>
    </p:spTree>
    <p:extLst>
      <p:ext uri="{BB962C8B-B14F-4D97-AF65-F5344CB8AC3E}">
        <p14:creationId xmlns:p14="http://schemas.microsoft.com/office/powerpoint/2010/main" val="2700030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Different components used </a:t>
            </a:r>
            <a:endParaRPr lang="en-US"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571" y="1525310"/>
            <a:ext cx="2471531" cy="24715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903" y="1539655"/>
            <a:ext cx="2583771" cy="25837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437" y="1556809"/>
            <a:ext cx="2685294" cy="2685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998" y="3996841"/>
            <a:ext cx="3506638" cy="233775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4409" y="4242103"/>
            <a:ext cx="1696723" cy="193803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3979" y="4242103"/>
            <a:ext cx="2195505" cy="2195505"/>
          </a:xfrm>
          <a:prstGeom prst="rect">
            <a:avLst/>
          </a:prstGeom>
        </p:spPr>
      </p:pic>
      <p:sp>
        <p:nvSpPr>
          <p:cNvPr id="10" name="TextBox 9"/>
          <p:cNvSpPr txBox="1"/>
          <p:nvPr/>
        </p:nvSpPr>
        <p:spPr>
          <a:xfrm>
            <a:off x="1370259" y="3938760"/>
            <a:ext cx="3195702" cy="369332"/>
          </a:xfrm>
          <a:prstGeom prst="rect">
            <a:avLst/>
          </a:prstGeom>
          <a:noFill/>
        </p:spPr>
        <p:txBody>
          <a:bodyPr wrap="square" rtlCol="0">
            <a:spAutoFit/>
          </a:bodyPr>
          <a:lstStyle/>
          <a:p>
            <a:r>
              <a:rPr lang="en-US" dirty="0" err="1" smtClean="0"/>
              <a:t>Wifi</a:t>
            </a:r>
            <a:r>
              <a:rPr lang="en-US" dirty="0" smtClean="0"/>
              <a:t> - Module</a:t>
            </a:r>
            <a:endParaRPr lang="en-US" dirty="0"/>
          </a:p>
        </p:txBody>
      </p:sp>
      <p:sp>
        <p:nvSpPr>
          <p:cNvPr id="11" name="TextBox 10"/>
          <p:cNvSpPr txBox="1"/>
          <p:nvPr/>
        </p:nvSpPr>
        <p:spPr>
          <a:xfrm>
            <a:off x="5129774" y="3941778"/>
            <a:ext cx="3195702" cy="369332"/>
          </a:xfrm>
          <a:prstGeom prst="rect">
            <a:avLst/>
          </a:prstGeom>
          <a:noFill/>
        </p:spPr>
        <p:txBody>
          <a:bodyPr wrap="square" rtlCol="0">
            <a:spAutoFit/>
          </a:bodyPr>
          <a:lstStyle/>
          <a:p>
            <a:r>
              <a:rPr lang="en-US" dirty="0" err="1" smtClean="0"/>
              <a:t>Arduino</a:t>
            </a:r>
            <a:r>
              <a:rPr lang="en-US" dirty="0" smtClean="0"/>
              <a:t> Uno</a:t>
            </a:r>
            <a:endParaRPr lang="en-US" dirty="0"/>
          </a:p>
        </p:txBody>
      </p:sp>
      <p:sp>
        <p:nvSpPr>
          <p:cNvPr id="12" name="TextBox 11"/>
          <p:cNvSpPr txBox="1"/>
          <p:nvPr/>
        </p:nvSpPr>
        <p:spPr>
          <a:xfrm>
            <a:off x="8744597" y="3965353"/>
            <a:ext cx="3195702" cy="369332"/>
          </a:xfrm>
          <a:prstGeom prst="rect">
            <a:avLst/>
          </a:prstGeom>
          <a:noFill/>
        </p:spPr>
        <p:txBody>
          <a:bodyPr wrap="square" rtlCol="0">
            <a:spAutoFit/>
          </a:bodyPr>
          <a:lstStyle/>
          <a:p>
            <a:r>
              <a:rPr lang="en-US" dirty="0" smtClean="0"/>
              <a:t>Water Flow Sensor</a:t>
            </a:r>
            <a:endParaRPr lang="en-US" dirty="0"/>
          </a:p>
        </p:txBody>
      </p:sp>
      <p:sp>
        <p:nvSpPr>
          <p:cNvPr id="13" name="TextBox 12"/>
          <p:cNvSpPr txBox="1"/>
          <p:nvPr/>
        </p:nvSpPr>
        <p:spPr>
          <a:xfrm>
            <a:off x="1206887" y="6177134"/>
            <a:ext cx="3195702" cy="369332"/>
          </a:xfrm>
          <a:prstGeom prst="rect">
            <a:avLst/>
          </a:prstGeom>
          <a:noFill/>
        </p:spPr>
        <p:txBody>
          <a:bodyPr wrap="square" rtlCol="0">
            <a:spAutoFit/>
          </a:bodyPr>
          <a:lstStyle/>
          <a:p>
            <a:r>
              <a:rPr lang="en-US" dirty="0" smtClean="0"/>
              <a:t>Ultrasonic Sensor</a:t>
            </a:r>
            <a:endParaRPr lang="en-US" dirty="0"/>
          </a:p>
        </p:txBody>
      </p:sp>
      <p:sp>
        <p:nvSpPr>
          <p:cNvPr id="14" name="TextBox 13"/>
          <p:cNvSpPr txBox="1"/>
          <p:nvPr/>
        </p:nvSpPr>
        <p:spPr>
          <a:xfrm>
            <a:off x="4670131" y="6201690"/>
            <a:ext cx="3195702" cy="369332"/>
          </a:xfrm>
          <a:prstGeom prst="rect">
            <a:avLst/>
          </a:prstGeom>
          <a:noFill/>
        </p:spPr>
        <p:txBody>
          <a:bodyPr wrap="square" rtlCol="0">
            <a:spAutoFit/>
          </a:bodyPr>
          <a:lstStyle/>
          <a:p>
            <a:r>
              <a:rPr lang="en-US" dirty="0" err="1" smtClean="0"/>
              <a:t>Temparature</a:t>
            </a:r>
            <a:r>
              <a:rPr lang="en-US" dirty="0" smtClean="0"/>
              <a:t> &amp; Humidity Sensor</a:t>
            </a:r>
            <a:endParaRPr lang="en-US" dirty="0"/>
          </a:p>
        </p:txBody>
      </p:sp>
      <p:sp>
        <p:nvSpPr>
          <p:cNvPr id="15" name="TextBox 14"/>
          <p:cNvSpPr txBox="1"/>
          <p:nvPr/>
        </p:nvSpPr>
        <p:spPr>
          <a:xfrm>
            <a:off x="9081027" y="6197390"/>
            <a:ext cx="3195702" cy="369332"/>
          </a:xfrm>
          <a:prstGeom prst="rect">
            <a:avLst/>
          </a:prstGeom>
          <a:noFill/>
        </p:spPr>
        <p:txBody>
          <a:bodyPr wrap="square" rtlCol="0">
            <a:spAutoFit/>
          </a:bodyPr>
          <a:lstStyle/>
          <a:p>
            <a:r>
              <a:rPr lang="en-US" dirty="0" smtClean="0"/>
              <a:t>LCD Display</a:t>
            </a:r>
            <a:endParaRPr lang="en-US" dirty="0"/>
          </a:p>
        </p:txBody>
      </p:sp>
    </p:spTree>
    <p:extLst>
      <p:ext uri="{BB962C8B-B14F-4D97-AF65-F5344CB8AC3E}">
        <p14:creationId xmlns:p14="http://schemas.microsoft.com/office/powerpoint/2010/main" val="1780249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7" y="523335"/>
            <a:ext cx="10131425" cy="1456267"/>
          </a:xfrm>
        </p:spPr>
        <p:txBody>
          <a:bodyPr/>
          <a:lstStyle/>
          <a:p>
            <a:pPr algn="ctr"/>
            <a:r>
              <a:rPr lang="en-US" u="sng" dirty="0" err="1" smtClean="0"/>
              <a:t>Arduino</a:t>
            </a:r>
            <a:r>
              <a:rPr lang="en-US" u="sng" dirty="0" smtClean="0"/>
              <a:t> programming</a:t>
            </a:r>
            <a:endParaRPr lang="en-US" u="sng"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483" y="1703500"/>
            <a:ext cx="4783712" cy="4635216"/>
          </a:xfrm>
          <a:prstGeom prst="rect">
            <a:avLst/>
          </a:prstGeom>
        </p:spPr>
      </p:pic>
    </p:spTree>
    <p:extLst>
      <p:ext uri="{BB962C8B-B14F-4D97-AF65-F5344CB8AC3E}">
        <p14:creationId xmlns:p14="http://schemas.microsoft.com/office/powerpoint/2010/main" val="3129974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46" y="506476"/>
            <a:ext cx="9556308" cy="5845047"/>
          </a:xfrm>
          <a:prstGeom prst="rect">
            <a:avLst/>
          </a:prstGeom>
        </p:spPr>
      </p:pic>
    </p:spTree>
    <p:extLst>
      <p:ext uri="{BB962C8B-B14F-4D97-AF65-F5344CB8AC3E}">
        <p14:creationId xmlns:p14="http://schemas.microsoft.com/office/powerpoint/2010/main" val="3817668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lood Alarm (1) - Proteus 8 Professional - Schematic Capture 2023-02-22 16-49-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780362"/>
          </a:xfrm>
          <a:prstGeom prst="rect">
            <a:avLst/>
          </a:prstGeom>
        </p:spPr>
      </p:pic>
    </p:spTree>
    <p:extLst>
      <p:ext uri="{BB962C8B-B14F-4D97-AF65-F5344CB8AC3E}">
        <p14:creationId xmlns:p14="http://schemas.microsoft.com/office/powerpoint/2010/main" val="13760687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3423"/>
            <a:ext cx="10131425"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conclusion</a:t>
            </a:r>
            <a:endParaRPr lang="en-US"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469" y="977503"/>
            <a:ext cx="10338757" cy="5664839"/>
          </a:xfrm>
        </p:spPr>
        <p:txBody>
          <a:bodyPr>
            <a:noAutofit/>
          </a:bodyPr>
          <a:lstStyle/>
          <a:p>
            <a:r>
              <a:rPr lang="en-US" sz="2000" dirty="0">
                <a:latin typeface="Times New Roman" panose="02020603050405020304" pitchFamily="18" charset="0"/>
                <a:cs typeface="Times New Roman" panose="02020603050405020304" pitchFamily="18" charset="0"/>
              </a:rPr>
              <a:t>Disasters, as the name suggests, brings about great havoc on lives and property indiscriminately across the globe. Developing countries, however, experience much worse destruction than the developed ones and are as well as less equipped to deal with the aftereffects of these calamities. Foreknowledge of the disaster could thus help all, especially the developing countries by providing time to secure property and evacuate. Developing early warning systems may be complicated, with many facets to the system requirements and many additional intricacies, when within a developing country. This paper has tried to propose a potential and economic solution to the problem of floods. Floods cannot be predicted easily, but we are trying to develop a system which tries to detect flood and give early intimation to nearby people. The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based flood detection and alert system may prove to save the lives of people by reducing the human quick out during emergency situations. Development of a wireless sensor network has been successfully carried out, with considerations on area of deployment and efficiency. So far, we have built a micro-model through a prototype; the sensors utilized were fundamental in obtaining the required data necessary for monitoring and detecting flood events, and a live feed has also been actualized for end users. The proposed system can later be used to provide solutions to real-life challenges, thereby bringing relief to people in communities ravaged by persistent flood occurrences.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196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D44BCB7C-A6FC-4118-9027-468ECFDE6455}"/>
              </a:ext>
            </a:extLst>
          </p:cNvPr>
          <p:cNvSpPr>
            <a:spLocks noGrp="1"/>
          </p:cNvSpPr>
          <p:nvPr>
            <p:ph type="ctrTitle"/>
          </p:nvPr>
        </p:nvSpPr>
        <p:spPr>
          <a:xfrm>
            <a:off x="7289319" y="4304582"/>
            <a:ext cx="4552291" cy="1070312"/>
          </a:xfrm>
        </p:spPr>
        <p:txBody>
          <a:bodyPr>
            <a:normAutofit/>
          </a:bodyPr>
          <a:lstStyle/>
          <a:p>
            <a:r>
              <a:rPr lang="en-US" dirty="0">
                <a:latin typeface="Times New Roman" panose="02020603050405020304" pitchFamily="18" charset="0"/>
                <a:cs typeface="Times New Roman" panose="02020603050405020304" pitchFamily="18" charset="0"/>
              </a:rPr>
              <a:t>Thank </a:t>
            </a:r>
            <a:r>
              <a:rPr lang="en-US" dirty="0" smtClean="0">
                <a:latin typeface="Times New Roman" panose="02020603050405020304" pitchFamily="18" charset="0"/>
                <a:cs typeface="Times New Roman" panose="02020603050405020304" pitchFamily="18" charset="0"/>
              </a:rPr>
              <a:t>You</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2140" y="8634"/>
            <a:ext cx="4822166" cy="769441"/>
          </a:xfrm>
          <a:prstGeom prst="rect">
            <a:avLst/>
          </a:prstGeom>
          <a:noFill/>
        </p:spPr>
        <p:txBody>
          <a:bodyPr wrap="square" rtlCol="0">
            <a:spAutoFit/>
          </a:bodyPr>
          <a:lstStyle/>
          <a:p>
            <a:r>
              <a:rPr lang="en-US" sz="4400" u="sng" dirty="0" smtClean="0">
                <a:latin typeface="Times New Roman" panose="02020603050405020304" pitchFamily="18" charset="0"/>
                <a:cs typeface="Times New Roman" panose="02020603050405020304" pitchFamily="18" charset="0"/>
              </a:rPr>
              <a:t>REFERENCES : </a:t>
            </a:r>
            <a:endParaRPr lang="en-US" sz="4400"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57200" y="1017917"/>
            <a:ext cx="8755811" cy="255454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Nevonprojects.com/</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projects</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ResearchGate.com/Smart Water Monitoring System</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Ijert.com/world flood detection system</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 A. A. Aziz, and K. A. Aziz, "Managing disaster with wireless sensor networks." pp. 202-207.</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Elizabeth Goodman, Martin </a:t>
            </a:r>
            <a:r>
              <a:rPr lang="en-US" sz="2000" dirty="0" err="1">
                <a:latin typeface="Times New Roman" panose="02020603050405020304" pitchFamily="18" charset="0"/>
                <a:cs typeface="Times New Roman" panose="02020603050405020304" pitchFamily="18" charset="0"/>
              </a:rPr>
              <a:t>Charlier</a:t>
            </a:r>
            <a:r>
              <a:rPr lang="en-US" sz="2000" dirty="0">
                <a:latin typeface="Times New Roman" panose="02020603050405020304" pitchFamily="18" charset="0"/>
                <a:cs typeface="Times New Roman" panose="02020603050405020304" pitchFamily="18" charset="0"/>
              </a:rPr>
              <a:t>, Ann Light &amp; Alfred </a:t>
            </a:r>
            <a:r>
              <a:rPr lang="en-US" sz="2000" dirty="0" err="1">
                <a:latin typeface="Times New Roman" panose="02020603050405020304" pitchFamily="18" charset="0"/>
                <a:cs typeface="Times New Roman" panose="02020603050405020304" pitchFamily="18" charset="0"/>
              </a:rPr>
              <a:t>Lui</a:t>
            </a:r>
            <a:r>
              <a:rPr lang="en-US" sz="2000" dirty="0">
                <a:latin typeface="Times New Roman" panose="02020603050405020304" pitchFamily="18" charset="0"/>
                <a:cs typeface="Times New Roman" panose="02020603050405020304" pitchFamily="18" charset="0"/>
              </a:rPr>
              <a:t> “Designing the Internet of Things by Claire Rowland”, </a:t>
            </a:r>
            <a:r>
              <a:rPr lang="en-US" sz="2000" dirty="0" err="1">
                <a:latin typeface="Times New Roman" panose="02020603050405020304" pitchFamily="18" charset="0"/>
                <a:cs typeface="Times New Roman" panose="02020603050405020304" pitchFamily="18" charset="0"/>
              </a:rPr>
              <a:t>google</a:t>
            </a:r>
            <a:r>
              <a:rPr lang="en-US" sz="2000" dirty="0">
                <a:latin typeface="Times New Roman" panose="02020603050405020304" pitchFamily="18" charset="0"/>
                <a:cs typeface="Times New Roman" panose="02020603050405020304" pitchFamily="18" charset="0"/>
              </a:rPr>
              <a:t> books, published in 2015.</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105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9F444-FCBD-B140-9C05-E443FA0805C4}"/>
              </a:ext>
            </a:extLst>
          </p:cNvPr>
          <p:cNvSpPr>
            <a:spLocks noGrp="1"/>
          </p:cNvSpPr>
          <p:nvPr>
            <p:ph type="title"/>
          </p:nvPr>
        </p:nvSpPr>
        <p:spPr>
          <a:xfrm>
            <a:off x="66636" y="-111242"/>
            <a:ext cx="6143423"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Abstract</a:t>
            </a:r>
            <a:endParaRPr lang="ru-RU" sz="4400" u="sng" dirty="0">
              <a:latin typeface="Times New Roman" panose="02020603050405020304" pitchFamily="18" charset="0"/>
              <a:cs typeface="Times New Roman" panose="02020603050405020304" pitchFamily="18" charset="0"/>
            </a:endParaRPr>
          </a:p>
        </p:txBody>
      </p:sp>
      <p:pic>
        <p:nvPicPr>
          <p:cNvPr id="4" name="Picture 3" descr="satellite against the night sky">
            <a:extLst>
              <a:ext uri="{FF2B5EF4-FFF2-40B4-BE49-F238E27FC236}">
                <a16:creationId xmlns=""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3" name="Content Placeholder 2"/>
          <p:cNvSpPr>
            <a:spLocks noGrp="1"/>
          </p:cNvSpPr>
          <p:nvPr>
            <p:ph idx="1"/>
          </p:nvPr>
        </p:nvSpPr>
        <p:spPr>
          <a:xfrm>
            <a:off x="143707" y="911989"/>
            <a:ext cx="7744860" cy="5581182"/>
          </a:xfrm>
        </p:spPr>
        <p:txBody>
          <a:bodyPr>
            <a:normAutofit/>
          </a:bodyPr>
          <a:lstStyle/>
          <a:p>
            <a:r>
              <a:rPr lang="en-US" sz="2000" dirty="0">
                <a:latin typeface="Times New Roman" panose="02020603050405020304" pitchFamily="18" charset="0"/>
                <a:cs typeface="Times New Roman" panose="02020603050405020304" pitchFamily="18" charset="0"/>
              </a:rPr>
              <a:t>Since we are now currently present in an era of Computing Technology, it is essential for everyone and everything to be connected to the internet. IOT is a technology that brings us more and more close to this goal. Our project comprises of smart water monitoring system which is a small prototype for flood detection and avoidance system. This project explains the working and the workflow of all the components present inside our project. The sensors sense the environment and sends real-time data to the cloud (firebase cloud) and users can view and access this data via their mobile platform. The model gives a warning after the water level rises to a particular height. Since it is a small scaled prototype for flood detection and avoidance system, the working of this model is good. The data are uploaded and changed in the cloud in precision to the sensor and real-time changes in the mobile application is achieved. This model can be used to greatly reduce the casualties in a devastating event of flood.</a:t>
            </a:r>
          </a:p>
        </p:txBody>
      </p:sp>
    </p:spTree>
    <p:extLst>
      <p:ext uri="{BB962C8B-B14F-4D97-AF65-F5344CB8AC3E}">
        <p14:creationId xmlns:p14="http://schemas.microsoft.com/office/powerpoint/2010/main" val="2913824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88652B-B439-4AB5-8773-417F1E05177E}"/>
              </a:ext>
            </a:extLst>
          </p:cNvPr>
          <p:cNvSpPr>
            <a:spLocks noGrp="1"/>
          </p:cNvSpPr>
          <p:nvPr>
            <p:ph type="title"/>
          </p:nvPr>
        </p:nvSpPr>
        <p:spPr>
          <a:xfrm>
            <a:off x="0" y="0"/>
            <a:ext cx="8554473"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introduction</a:t>
            </a:r>
            <a:endParaRPr lang="en-US"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434036"/>
            <a:ext cx="7931987" cy="5449179"/>
          </a:xfrm>
        </p:spPr>
        <p:txBody>
          <a:bodyPr>
            <a:normAutofit/>
          </a:bodyPr>
          <a:lstStyle/>
          <a:p>
            <a:r>
              <a:rPr lang="en-US" sz="2000" dirty="0">
                <a:latin typeface="Times New Roman" panose="02020603050405020304" pitchFamily="18" charset="0"/>
                <a:cs typeface="Times New Roman" panose="02020603050405020304" pitchFamily="18" charset="0"/>
              </a:rPr>
              <a:t>We are witnessing various drastic advancements in the fields of science and technology over the past few decades. The current industrial age has revolutionized our lives and provides us with plenty of comforts and conveniences. However, this industrial progress has come at a hefty cost of global warming and other environmental disasters such as flood, earthquake, etc. Furthermore, the loss caused by such disasters to life and property is immense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To minimize the extent of damages caused by flood, warning systems to inform the people of the disaster should be implemented in high risk areas. This system will be able to reduce the damages of flood.</a:t>
            </a:r>
          </a:p>
          <a:p>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60590" y="1580226"/>
            <a:ext cx="3583852" cy="2871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9390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9F444-FCBD-B140-9C05-E443FA0805C4}"/>
              </a:ext>
            </a:extLst>
          </p:cNvPr>
          <p:cNvSpPr>
            <a:spLocks noGrp="1"/>
          </p:cNvSpPr>
          <p:nvPr>
            <p:ph type="title"/>
          </p:nvPr>
        </p:nvSpPr>
        <p:spPr>
          <a:xfrm>
            <a:off x="66636" y="-111242"/>
            <a:ext cx="6944308"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Problem statement</a:t>
            </a:r>
            <a:endParaRPr lang="ru-RU" sz="4400" u="sng" dirty="0">
              <a:latin typeface="Times New Roman" panose="02020603050405020304" pitchFamily="18" charset="0"/>
              <a:cs typeface="Times New Roman" panose="02020603050405020304" pitchFamily="18" charset="0"/>
            </a:endParaRPr>
          </a:p>
        </p:txBody>
      </p:sp>
      <p:grpSp>
        <p:nvGrpSpPr>
          <p:cNvPr id="179" name="Group 178">
            <a:extLst>
              <a:ext uri="{FF2B5EF4-FFF2-40B4-BE49-F238E27FC236}">
                <a16:creationId xmlns=""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idx="1"/>
          </p:nvPr>
        </p:nvSpPr>
        <p:spPr>
          <a:xfrm>
            <a:off x="143706" y="1101772"/>
            <a:ext cx="7928487" cy="3392516"/>
          </a:xfrm>
        </p:spPr>
        <p:txBody>
          <a:bodyPr>
            <a:normAutofit/>
          </a:bodyPr>
          <a:lstStyle/>
          <a:p>
            <a:r>
              <a:rPr lang="en-US" sz="2000" dirty="0">
                <a:latin typeface="Times New Roman" panose="02020603050405020304" pitchFamily="18" charset="0"/>
                <a:cs typeface="Times New Roman" panose="02020603050405020304" pitchFamily="18" charset="0"/>
              </a:rPr>
              <a:t>Lives had been lost because of flood. Flood may happen anytime during the four season and at any area around the world.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results which have been received about flood disaster encourage us to find the best solution for the natural hazard. A detection and notification system for flood is hence proposed as a measure to lessen the risk of damages caused by flood to life and property.</a:t>
            </a:r>
          </a:p>
          <a:p>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243405" y="3632977"/>
            <a:ext cx="7440533"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system will be a good opportunity in making the operation more efficient and synchronize. From last decade, there are many variety of systems have been produce to prevent this problem from happen again. Therefore, new system need to invented and applicable from any time and any area to solve this problem effectively by using best technology that using in world currently, and the system should be simple and useful. This system can inform the people before a lot of benefit to the people which can be able to safe their live and properties.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719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0771"/>
            <a:ext cx="8264105" cy="769441"/>
          </a:xfrm>
          <a:prstGeom prst="rect">
            <a:avLst/>
          </a:prstGeom>
          <a:noFill/>
        </p:spPr>
        <p:txBody>
          <a:bodyPr wrap="square" rtlCol="0">
            <a:spAutoFit/>
          </a:bodyPr>
          <a:lstStyle/>
          <a:p>
            <a:r>
              <a:rPr lang="en-US" sz="4400" u="sng" dirty="0" smtClean="0">
                <a:latin typeface="Times New Roman" panose="02020603050405020304" pitchFamily="18" charset="0"/>
                <a:cs typeface="Times New Roman" panose="02020603050405020304" pitchFamily="18" charset="0"/>
              </a:rPr>
              <a:t>PROBLEM FORMULATION</a:t>
            </a:r>
            <a:endParaRPr lang="en-US" sz="44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0166" y="890212"/>
            <a:ext cx="7013276" cy="624786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increasing carbon footprints and greenhouse gases have severely led to an imbalance and disturbances in the natural cycle of rains and floods. Hence, we are facing the dangers of unwarned and inevitable floods more than ever before.</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In order to detect and avoid floods in a timely manner, technology plays a very important role. With the help of the current technology privileges, we can detect and prepare ourselves for an upcoming disaster.</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Studies show that such an initiative can really come in handy. In a very recent US flooding due to storms in the Midwest, loss of life and property damage were minimized due to the emergency systems available there. On the other hand, North Korea struggled to deal with the displacement of over 300,000 people, approximately 221 deaths and a cost of $6 million- most to feed the homeless survivors, and this all resulted in part from the lack of development of warning systems and information at the community level of the impending flooding. The same was seen in the floods that happened in the Indian states of Kerala and Tamil Nadu.</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815532" y="1035170"/>
            <a:ext cx="377837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the above examples, we may come to the conclusion that an effective warning system is actually a serious problem to developing and underdeveloped countries. A nation like the US has a rich economy and thus, no limitations to resource usage. Warning communities of the incoming </a:t>
            </a:r>
            <a:r>
              <a:rPr lang="en-US" sz="2000" dirty="0" smtClean="0">
                <a:latin typeface="Times New Roman" panose="02020603050405020304" pitchFamily="18" charset="0"/>
                <a:cs typeface="Times New Roman" panose="02020603050405020304" pitchFamily="18" charset="0"/>
              </a:rPr>
              <a:t>flood.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therefore</a:t>
            </a:r>
            <a:r>
              <a:rPr lang="en-US" sz="2000" dirty="0">
                <a:latin typeface="Times New Roman" panose="02020603050405020304" pitchFamily="18" charset="0"/>
                <a:cs typeface="Times New Roman" panose="02020603050405020304" pitchFamily="18" charset="0"/>
              </a:rPr>
              <a:t>, is an expensive proposal given the limited resources of the countries.</a:t>
            </a:r>
          </a:p>
        </p:txBody>
      </p:sp>
    </p:spTree>
    <p:extLst>
      <p:ext uri="{BB962C8B-B14F-4D97-AF65-F5344CB8AC3E}">
        <p14:creationId xmlns:p14="http://schemas.microsoft.com/office/powerpoint/2010/main" val="2564058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0286"/>
            <a:ext cx="10131425"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OBJECTIVE</a:t>
            </a:r>
            <a:endParaRPr lang="en-US" sz="4400" u="sng"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0" y="753214"/>
            <a:ext cx="8833449" cy="3649133"/>
          </a:xfrm>
        </p:spPr>
        <p:txBody>
          <a:bodyPr>
            <a:normAutofit/>
          </a:bodyPr>
          <a:lstStyle/>
          <a:p>
            <a:r>
              <a:rPr lang="en-US" sz="2000" dirty="0">
                <a:latin typeface="Times New Roman" panose="02020603050405020304" pitchFamily="18" charset="0"/>
                <a:cs typeface="Times New Roman" panose="02020603050405020304" pitchFamily="18" charset="0"/>
              </a:rPr>
              <a:t>The current methods demand for expensive </a:t>
            </a:r>
            <a:r>
              <a:rPr lang="en-US" sz="2000" dirty="0" smtClean="0">
                <a:latin typeface="Times New Roman" panose="02020603050405020304" pitchFamily="18" charset="0"/>
                <a:cs typeface="Times New Roman" panose="02020603050405020304" pitchFamily="18" charset="0"/>
              </a:rPr>
              <a:t>equipment's </a:t>
            </a:r>
            <a:r>
              <a:rPr lang="en-US" sz="2000" dirty="0">
                <a:latin typeface="Times New Roman" panose="02020603050405020304" pitchFamily="18" charset="0"/>
                <a:cs typeface="Times New Roman" panose="02020603050405020304" pitchFamily="18" charset="0"/>
              </a:rPr>
              <a:t>and centralized, computationally difficult flood detection schemes. This therefore provides an opportunity to use the latest work in information communication technology and sensor networks to solve this problem in such a manner that the overall system balances the minimal cost requirement and limited computational power with the need for high reliability of both the system and the computation. This is where the Internet of Things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proves to be a very efficient approach. Internet of Things or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basically refers to the wireless network between objects embedded with some electronics, software and sensors with the internet, enabling them to collect and exchange data, and can be remotely monitored and controlled.</a:t>
            </a:r>
          </a:p>
        </p:txBody>
      </p:sp>
      <p:sp>
        <p:nvSpPr>
          <p:cNvPr id="7" name="TextBox 6"/>
          <p:cNvSpPr txBox="1"/>
          <p:nvPr/>
        </p:nvSpPr>
        <p:spPr>
          <a:xfrm>
            <a:off x="2760453" y="4226943"/>
            <a:ext cx="875581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early flood detection and alert system using the </a:t>
            </a:r>
            <a:r>
              <a:rPr lang="en-US" sz="2000" dirty="0" err="1">
                <a:latin typeface="Times New Roman" panose="02020603050405020304" pitchFamily="18" charset="0"/>
                <a:cs typeface="Times New Roman" panose="02020603050405020304" pitchFamily="18" charset="0"/>
              </a:rPr>
              <a:t>Arduino</a:t>
            </a:r>
            <a:r>
              <a:rPr lang="en-US" sz="2000" dirty="0">
                <a:latin typeface="Times New Roman" panose="02020603050405020304" pitchFamily="18" charset="0"/>
                <a:cs typeface="Times New Roman" panose="02020603050405020304" pitchFamily="18" charset="0"/>
              </a:rPr>
              <a:t> is thus, a proposed solution to this problem. The system consists of various sensors which are temperature, humidity, water level, flow and ultrasonic sensors and also includes an </a:t>
            </a:r>
            <a:r>
              <a:rPr lang="en-US" sz="2000" dirty="0" err="1">
                <a:latin typeface="Times New Roman" panose="02020603050405020304" pitchFamily="18" charset="0"/>
                <a:cs typeface="Times New Roman" panose="02020603050405020304" pitchFamily="18" charset="0"/>
              </a:rPr>
              <a:t>Arduino</a:t>
            </a:r>
            <a:r>
              <a:rPr lang="en-US" sz="2000" dirty="0">
                <a:latin typeface="Times New Roman" panose="02020603050405020304" pitchFamily="18" charset="0"/>
                <a:cs typeface="Times New Roman" panose="02020603050405020304" pitchFamily="18" charset="0"/>
              </a:rPr>
              <a:t> controller, a Wi-Fi module, an LCD, an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remote server-based platform and an android application with constructed user friendly GUI relaying all the vital information involved in the picture in a visual format.</a:t>
            </a:r>
          </a:p>
        </p:txBody>
      </p:sp>
      <p:pic>
        <p:nvPicPr>
          <p:cNvPr id="9" name="Picture 8">
            <a:extLst>
              <a:ext uri="{FF2B5EF4-FFF2-40B4-BE49-F238E27FC236}">
                <a16:creationId xmlns="" xmlns:a16="http://schemas.microsoft.com/office/drawing/2014/main" id="{FE6C54C5-D2F4-48F8-B65E-7506F07BC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449" y="457847"/>
            <a:ext cx="3082685" cy="3033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6831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Title 6"/>
          <p:cNvSpPr>
            <a:spLocks noGrp="1"/>
          </p:cNvSpPr>
          <p:nvPr>
            <p:ph type="ctrTitle"/>
          </p:nvPr>
        </p:nvSpPr>
        <p:spPr>
          <a:xfrm>
            <a:off x="20" y="10"/>
            <a:ext cx="10737013" cy="883407"/>
          </a:xfrm>
        </p:spPr>
        <p:txBody>
          <a:bodyPr>
            <a:normAutofit/>
          </a:bodyPr>
          <a:lstStyle/>
          <a:p>
            <a:pPr algn="l"/>
            <a:r>
              <a:rPr lang="en-US" sz="4400" u="sng" dirty="0" smtClean="0">
                <a:latin typeface="Times New Roman" panose="02020603050405020304" pitchFamily="18" charset="0"/>
                <a:cs typeface="Times New Roman" panose="02020603050405020304" pitchFamily="18" charset="0"/>
              </a:rPr>
              <a:t>Methodology &amp; work plan</a:t>
            </a:r>
            <a:endParaRPr lang="en-US" sz="4400" u="sng" dirty="0">
              <a:latin typeface="Times New Roman" panose="02020603050405020304" pitchFamily="18" charset="0"/>
              <a:cs typeface="Times New Roman" panose="02020603050405020304" pitchFamily="18" charset="0"/>
            </a:endParaRPr>
          </a:p>
        </p:txBody>
      </p:sp>
      <p:sp>
        <p:nvSpPr>
          <p:cNvPr id="8" name="Subtitle 7"/>
          <p:cNvSpPr>
            <a:spLocks noGrp="1"/>
          </p:cNvSpPr>
          <p:nvPr>
            <p:ph type="subTitle" idx="1"/>
          </p:nvPr>
        </p:nvSpPr>
        <p:spPr>
          <a:xfrm>
            <a:off x="261666" y="1064562"/>
            <a:ext cx="8545904" cy="5379370"/>
          </a:xfrm>
        </p:spPr>
        <p:txBody>
          <a:bodyPr>
            <a:noAutofit/>
          </a:bodyPr>
          <a:lstStyle/>
          <a:p>
            <a:pPr algn="l"/>
            <a:r>
              <a:rPr lang="en-US" sz="2000" cap="none" dirty="0" smtClean="0">
                <a:latin typeface="Times New Roman" panose="02020603050405020304" pitchFamily="18" charset="0"/>
                <a:cs typeface="Times New Roman" panose="02020603050405020304" pitchFamily="18" charset="0"/>
              </a:rPr>
              <a:t>Flood predictions need information like: </a:t>
            </a:r>
          </a:p>
          <a:p>
            <a:pPr marL="285750" lvl="0" indent="-285750" algn="l">
              <a:buFont typeface="Arial" panose="020B0604020202020204" pitchFamily="34" charset="0"/>
              <a:buChar char="•"/>
            </a:pPr>
            <a:r>
              <a:rPr lang="en-US" sz="2000" cap="none" dirty="0" smtClean="0">
                <a:latin typeface="Times New Roman" panose="02020603050405020304" pitchFamily="18" charset="0"/>
                <a:cs typeface="Times New Roman" panose="02020603050405020304" pitchFamily="18" charset="0"/>
              </a:rPr>
              <a:t>The speeds of change in river stage on a real-time basis, which may help indicate the seriousness and immediacy of this threat. </a:t>
            </a:r>
          </a:p>
          <a:p>
            <a:pPr marL="285750" lvl="0" indent="-285750" algn="l">
              <a:buFont typeface="Arial" panose="020B0604020202020204" pitchFamily="34" charset="0"/>
              <a:buChar char="•"/>
            </a:pPr>
            <a:r>
              <a:rPr lang="en-US" sz="2000" cap="none" dirty="0" smtClean="0">
                <a:latin typeface="Times New Roman" panose="02020603050405020304" pitchFamily="18" charset="0"/>
                <a:cs typeface="Times New Roman" panose="02020603050405020304" pitchFamily="18" charset="0"/>
              </a:rPr>
              <a:t>Understanding of the form of storm generating the moisture, such as length, intensity and areal extent, which is valuable for discovering potential seriousness of the flood.</a:t>
            </a:r>
          </a:p>
          <a:p>
            <a:pPr marL="285750" lvl="0" indent="-285750" algn="l">
              <a:buFont typeface="Arial" panose="020B0604020202020204" pitchFamily="34" charset="0"/>
              <a:buChar char="•"/>
            </a:pPr>
            <a:endParaRPr lang="en-US" sz="2000" cap="none" dirty="0" smtClean="0">
              <a:latin typeface="Times New Roman" panose="02020603050405020304" pitchFamily="18" charset="0"/>
              <a:cs typeface="Times New Roman" panose="02020603050405020304" pitchFamily="18" charset="0"/>
            </a:endParaRPr>
          </a:p>
          <a:p>
            <a:pPr algn="l"/>
            <a:r>
              <a:rPr lang="en-US" sz="2000" cap="none" dirty="0" smtClean="0">
                <a:latin typeface="Times New Roman" panose="02020603050405020304" pitchFamily="18" charset="0"/>
                <a:cs typeface="Times New Roman" panose="02020603050405020304" pitchFamily="18" charset="0"/>
              </a:rPr>
              <a:t>In this system we make use of an </a:t>
            </a:r>
            <a:r>
              <a:rPr lang="en-US" sz="2000" cap="none" dirty="0" err="1" smtClean="0">
                <a:latin typeface="Times New Roman" panose="02020603050405020304" pitchFamily="18" charset="0"/>
                <a:cs typeface="Times New Roman" panose="02020603050405020304" pitchFamily="18" charset="0"/>
              </a:rPr>
              <a:t>arduino</a:t>
            </a:r>
            <a:r>
              <a:rPr lang="en-US" sz="2000" cap="none" dirty="0" smtClean="0">
                <a:latin typeface="Times New Roman" panose="02020603050405020304" pitchFamily="18" charset="0"/>
                <a:cs typeface="Times New Roman" panose="02020603050405020304" pitchFamily="18" charset="0"/>
              </a:rPr>
              <a:t> with sensors to predict flood and alert respective authorities and sound instant alarm in nearby villages to instantly transmit information about possible floods using </a:t>
            </a:r>
            <a:r>
              <a:rPr lang="en-US" sz="2000" cap="none" dirty="0" err="1" smtClean="0">
                <a:latin typeface="Times New Roman" panose="02020603050405020304" pitchFamily="18" charset="0"/>
                <a:cs typeface="Times New Roman" panose="02020603050405020304" pitchFamily="18" charset="0"/>
              </a:rPr>
              <a:t>iot</a:t>
            </a:r>
            <a:r>
              <a:rPr lang="en-US" sz="2000" cap="none" dirty="0" smtClean="0">
                <a:latin typeface="Times New Roman" panose="02020603050405020304" pitchFamily="18" charset="0"/>
                <a:cs typeface="Times New Roman" panose="02020603050405020304" pitchFamily="18" charset="0"/>
              </a:rPr>
              <a:t>. Different sensors namely flow, ultrasonic, float, temperature, humidity sensors are used to monitor the water level our system utilizes the power of real-time database (firebase) integrated with android.</a:t>
            </a:r>
            <a:endParaRPr lang="en-US" sz="2000" cap="none"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130" y="1979362"/>
            <a:ext cx="3225965" cy="2899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9930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517" y="12099"/>
            <a:ext cx="10334445" cy="769441"/>
          </a:xfrm>
          <a:prstGeom prst="rect">
            <a:avLst/>
          </a:prstGeom>
          <a:noFill/>
        </p:spPr>
        <p:txBody>
          <a:bodyPr wrap="square" rtlCol="0">
            <a:spAutoFit/>
          </a:bodyPr>
          <a:lstStyle/>
          <a:p>
            <a:r>
              <a:rPr lang="en-US" sz="4400" u="sng" dirty="0" smtClean="0">
                <a:latin typeface="Times New Roman" panose="02020603050405020304" pitchFamily="18" charset="0"/>
                <a:cs typeface="Times New Roman" panose="02020603050405020304" pitchFamily="18" charset="0"/>
              </a:rPr>
              <a:t>IMPLEMENTATION METHOD</a:t>
            </a:r>
            <a:endParaRPr lang="en-US" sz="4400"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14" y="946476"/>
            <a:ext cx="6319790" cy="5661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7263442" y="1164566"/>
            <a:ext cx="4364966" cy="255454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The main idea in our project is to integrate two platforms android and iot in order to realize a system that is dependable of easy to access at the same time. We use Arduino and different sensors in order to collect and upload the data to a real time database and android to use this data for monitoring purpose.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5303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34190"/>
            <a:ext cx="10131425" cy="1456267"/>
          </a:xfrm>
        </p:spPr>
        <p:txBody>
          <a:bodyPr>
            <a:normAutofit/>
          </a:bodyPr>
          <a:lstStyle/>
          <a:p>
            <a:r>
              <a:rPr lang="en-US" sz="4400" u="sng" dirty="0" smtClean="0">
                <a:latin typeface="Times New Roman" panose="02020603050405020304" pitchFamily="18" charset="0"/>
                <a:cs typeface="Times New Roman" panose="02020603050405020304" pitchFamily="18" charset="0"/>
              </a:rPr>
              <a:t>Hardware implementation</a:t>
            </a:r>
            <a:endParaRPr lang="en-US" sz="4400" u="sng"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68216" y="744588"/>
            <a:ext cx="5568349" cy="597538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Different hardware used in our projects are: </a:t>
            </a:r>
          </a:p>
          <a:p>
            <a:pPr lvl="0"/>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Arduino</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Wemos</a:t>
            </a:r>
            <a:r>
              <a:rPr lang="en-US" sz="2000" dirty="0">
                <a:latin typeface="Times New Roman" panose="02020603050405020304" pitchFamily="18" charset="0"/>
                <a:cs typeface="Times New Roman" panose="02020603050405020304" pitchFamily="18" charset="0"/>
              </a:rPr>
              <a:t> D1 </a:t>
            </a:r>
            <a:r>
              <a:rPr lang="en-US" sz="2000" dirty="0" smtClean="0">
                <a:latin typeface="Times New Roman" panose="02020603050405020304" pitchFamily="18" charset="0"/>
                <a:cs typeface="Times New Roman" panose="02020603050405020304" pitchFamily="18" charset="0"/>
              </a:rPr>
              <a:t>R3. </a:t>
            </a: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 Ultrasonic sensor.</a:t>
            </a:r>
          </a:p>
          <a:p>
            <a:pPr lvl="0"/>
            <a:r>
              <a:rPr lang="en-US" sz="2000" dirty="0">
                <a:latin typeface="Times New Roman" panose="02020603050405020304" pitchFamily="18" charset="0"/>
                <a:cs typeface="Times New Roman" panose="02020603050405020304" pitchFamily="18" charset="0"/>
              </a:rPr>
              <a:t> Flow sensor. </a:t>
            </a:r>
          </a:p>
          <a:p>
            <a:pPr lvl="0"/>
            <a:r>
              <a:rPr lang="en-US" sz="2000" dirty="0">
                <a:latin typeface="Times New Roman" panose="02020603050405020304" pitchFamily="18" charset="0"/>
                <a:cs typeface="Times New Roman" panose="02020603050405020304" pitchFamily="18" charset="0"/>
              </a:rPr>
              <a:t>Dht11(Temperature and humidity sensor).</a:t>
            </a:r>
          </a:p>
          <a:p>
            <a:pPr lvl="0"/>
            <a:r>
              <a:rPr lang="en-US" sz="2000" dirty="0">
                <a:latin typeface="Times New Roman" panose="02020603050405020304" pitchFamily="18" charset="0"/>
                <a:cs typeface="Times New Roman" panose="02020603050405020304" pitchFamily="18" charset="0"/>
              </a:rPr>
              <a:t>Float Sensor</a:t>
            </a:r>
          </a:p>
          <a:p>
            <a:pPr lvl="0"/>
            <a:r>
              <a:rPr lang="en-US" sz="2000" dirty="0">
                <a:latin typeface="Times New Roman" panose="02020603050405020304" pitchFamily="18" charset="0"/>
                <a:cs typeface="Times New Roman" panose="02020603050405020304" pitchFamily="18" charset="0"/>
              </a:rPr>
              <a:t>LCD </a:t>
            </a:r>
            <a:r>
              <a:rPr lang="en-US" sz="2000" dirty="0" smtClean="0">
                <a:latin typeface="Times New Roman" panose="02020603050405020304" pitchFamily="18" charset="0"/>
                <a:cs typeface="Times New Roman" panose="02020603050405020304" pitchFamily="18" charset="0"/>
              </a:rPr>
              <a:t>Display</a:t>
            </a:r>
          </a:p>
          <a:p>
            <a:r>
              <a:rPr lang="en-US" sz="2000" dirty="0"/>
              <a:t>The </a:t>
            </a:r>
            <a:r>
              <a:rPr lang="en-US" sz="2000" dirty="0" err="1"/>
              <a:t>Arduino</a:t>
            </a:r>
            <a:r>
              <a:rPr lang="en-US" sz="2000" dirty="0"/>
              <a:t> is the heart of the system all the sensors are connected to the </a:t>
            </a:r>
            <a:r>
              <a:rPr lang="en-US" sz="2000" dirty="0" err="1"/>
              <a:t>Arduino</a:t>
            </a:r>
            <a:r>
              <a:rPr lang="en-US" sz="2000" dirty="0"/>
              <a:t> and they operate in a synchronized manner. </a:t>
            </a:r>
            <a:r>
              <a:rPr lang="en-US" sz="2000" dirty="0" err="1"/>
              <a:t>Arduino</a:t>
            </a:r>
            <a:r>
              <a:rPr lang="en-US" sz="2000" dirty="0"/>
              <a:t> </a:t>
            </a:r>
            <a:r>
              <a:rPr lang="en-US" sz="2000" dirty="0" err="1"/>
              <a:t>Wemos</a:t>
            </a:r>
            <a:r>
              <a:rPr lang="en-US" sz="2000" dirty="0"/>
              <a:t> D1 </a:t>
            </a:r>
            <a:r>
              <a:rPr lang="en-US" sz="2000" dirty="0" smtClean="0"/>
              <a:t>R3 </a:t>
            </a:r>
            <a:r>
              <a:rPr lang="en-US" sz="2000" dirty="0"/>
              <a:t>has a built in </a:t>
            </a:r>
            <a:r>
              <a:rPr lang="en-US" sz="2000" dirty="0" err="1"/>
              <a:t>wi-fi</a:t>
            </a:r>
            <a:r>
              <a:rPr lang="en-US" sz="2000" dirty="0"/>
              <a:t> module which is used to upload the data to the database (data is uploaded every 1 second).</a:t>
            </a:r>
          </a:p>
          <a:p>
            <a:pPr lvl="0"/>
            <a:endParaRPr lang="en-US"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796951" y="1113451"/>
            <a:ext cx="5400136" cy="4401205"/>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Ultrasonic sensor is used to measure the amount of water or the distance from the sensor to the water level.</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Flow sensor is used to measure the flow and the amount of water transferred.</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DHT11 sensor for measuring temperature and humidity.</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LCD for displaying the data.</a:t>
            </a: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Float sensor acts as a switch when the water level hits the float sensor it causes the float sensor to move up connecting the circuit and hence sends a stress signaling alarming the user for possible rise in water level.</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6974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2213</Words>
  <Application>Microsoft Office PowerPoint</Application>
  <PresentationFormat>Widescreen</PresentationFormat>
  <Paragraphs>96</Paragraphs>
  <Slides>18</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Celestial</vt:lpstr>
      <vt:lpstr>PowerPoint Presentation</vt:lpstr>
      <vt:lpstr>Abstract</vt:lpstr>
      <vt:lpstr>introduction</vt:lpstr>
      <vt:lpstr>Problem statement</vt:lpstr>
      <vt:lpstr>PowerPoint Presentation</vt:lpstr>
      <vt:lpstr>OBJECTIVE</vt:lpstr>
      <vt:lpstr>Methodology &amp; work plan</vt:lpstr>
      <vt:lpstr>PowerPoint Presentation</vt:lpstr>
      <vt:lpstr>Hardware implementation</vt:lpstr>
      <vt:lpstr>software implementation</vt:lpstr>
      <vt:lpstr>Future scope</vt:lpstr>
      <vt:lpstr>Progress report</vt:lpstr>
      <vt:lpstr>Different components used </vt:lpstr>
      <vt:lpstr>Arduino programming</vt:lpstr>
      <vt:lpstr>PowerPoint Presentation</vt:lpstr>
      <vt:lpstr>PowerPoint Presentation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2022-11-28T04:14:20Z</dcterms:created>
  <dcterms:modified xsi:type="dcterms:W3CDTF">2023-02-22T11:54:14Z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